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7" r:id="rId3"/>
    <p:sldId id="295" r:id="rId4"/>
    <p:sldId id="296" r:id="rId5"/>
    <p:sldId id="298" r:id="rId6"/>
    <p:sldId id="309" r:id="rId7"/>
    <p:sldId id="310" r:id="rId8"/>
    <p:sldId id="311" r:id="rId9"/>
    <p:sldId id="312" r:id="rId10"/>
    <p:sldId id="313" r:id="rId11"/>
    <p:sldId id="314" r:id="rId12"/>
    <p:sldId id="318" r:id="rId13"/>
    <p:sldId id="315" r:id="rId14"/>
    <p:sldId id="316" r:id="rId15"/>
    <p:sldId id="317" r:id="rId16"/>
    <p:sldId id="325" r:id="rId17"/>
    <p:sldId id="319" r:id="rId18"/>
    <p:sldId id="326" r:id="rId19"/>
    <p:sldId id="320" r:id="rId20"/>
    <p:sldId id="327" r:id="rId21"/>
    <p:sldId id="328" r:id="rId22"/>
    <p:sldId id="329" r:id="rId23"/>
    <p:sldId id="330" r:id="rId24"/>
    <p:sldId id="321" r:id="rId25"/>
    <p:sldId id="322" r:id="rId26"/>
    <p:sldId id="323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7E4F3-8542-DB4E-FE28-6A6FAFF47DAC}" v="2" dt="2024-09-19T15:56:21.601"/>
    <p1510:client id="{626D0BC9-EB02-FF92-CA57-46509E7C7F8C}" v="7" dt="2024-09-18T19:25:54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19/09/2024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en-years-of-ai-in-review-85decdb2a5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Ciaraio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CDA-UCP/dl_with_pytor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tive.ai/blog/machine-learning-what-is-ml-and-how-does-it-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Course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Last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Decade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diagrama, Tipo de letra, Esquema&#10;&#10;Descrição gerada automaticamente">
            <a:extLst>
              <a:ext uri="{FF2B5EF4-FFF2-40B4-BE49-F238E27FC236}">
                <a16:creationId xmlns:a16="http://schemas.microsoft.com/office/drawing/2014/main" id="{6A760120-5E95-E3A3-D818-DAEEE3C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90" y="1238553"/>
            <a:ext cx="7780421" cy="4380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8618B8-E022-0E04-8A88-281CB8B1B152}"/>
              </a:ext>
            </a:extLst>
          </p:cNvPr>
          <p:cNvSpPr txBox="1"/>
          <p:nvPr/>
        </p:nvSpPr>
        <p:spPr>
          <a:xfrm>
            <a:off x="2205789" y="5755105"/>
            <a:ext cx="77764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https://towardsdatascience.com/ten-years-of-ai-in-review-85decdb2a540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810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32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2636920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901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53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3940341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E56F2EFF-AA42-9FA9-FE0B-46F063A164E0}"/>
              </a:ext>
            </a:extLst>
          </p:cNvPr>
          <p:cNvCxnSpPr/>
          <p:nvPr/>
        </p:nvCxnSpPr>
        <p:spPr>
          <a:xfrm flipV="1">
            <a:off x="3172326" y="3364833"/>
            <a:ext cx="2588796" cy="45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79CC66-CCBB-BB3D-84E2-7B8B3C389D6A}"/>
              </a:ext>
            </a:extLst>
          </p:cNvPr>
          <p:cNvSpPr txBox="1"/>
          <p:nvPr/>
        </p:nvSpPr>
        <p:spPr>
          <a:xfrm>
            <a:off x="1443789" y="3589421"/>
            <a:ext cx="2281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Challenging</a:t>
            </a:r>
            <a:r>
              <a:rPr lang="pt-PT" b="1" dirty="0"/>
              <a:t> to </a:t>
            </a:r>
            <a:r>
              <a:rPr lang="pt-PT" b="1" err="1"/>
              <a:t>hand-craft</a:t>
            </a:r>
            <a:r>
              <a:rPr lang="pt-PT" b="1" dirty="0"/>
              <a:t> </a:t>
            </a:r>
            <a:r>
              <a:rPr lang="pt-PT" b="1" err="1"/>
              <a:t>features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633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General </a:t>
            </a:r>
            <a:r>
              <a:rPr lang="pt-PT" sz="3000" dirty="0" err="1"/>
              <a:t>Idea</a:t>
            </a:r>
            <a:r>
              <a:rPr lang="pt-PT" sz="3000" dirty="0"/>
              <a:t>:</a:t>
            </a:r>
            <a:endParaRPr lang="pt-PT" dirty="0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  <a:p>
            <a:pPr lvl="1" algn="just">
              <a:spcBef>
                <a:spcPts val="1000"/>
              </a:spcBef>
              <a:buFont typeface="Arial" panose="020B0604020202020204" pitchFamily="34" charset="0"/>
              <a:buChar char="o"/>
            </a:pPr>
            <a:endParaRPr lang="pt-PT" sz="2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7879E9-BC62-C643-81BC-FD7448FC9038}"/>
              </a:ext>
            </a:extLst>
          </p:cNvPr>
          <p:cNvSpPr txBox="1"/>
          <p:nvPr/>
        </p:nvSpPr>
        <p:spPr>
          <a:xfrm>
            <a:off x="1634289" y="2977816"/>
            <a:ext cx="89194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err="1">
                <a:ea typeface="+mn-lt"/>
                <a:cs typeface="+mn-lt"/>
              </a:rPr>
              <a:t>Machine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Learning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about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turning</a:t>
            </a:r>
            <a:r>
              <a:rPr lang="pt-PT" sz="3600" b="1" dirty="0">
                <a:ea typeface="+mn-lt"/>
                <a:cs typeface="+mn-lt"/>
              </a:rPr>
              <a:t> data </a:t>
            </a:r>
            <a:r>
              <a:rPr lang="pt-PT" sz="3600" b="1" err="1">
                <a:ea typeface="+mn-lt"/>
                <a:cs typeface="+mn-lt"/>
              </a:rPr>
              <a:t>into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useful</a:t>
            </a:r>
            <a:r>
              <a:rPr lang="pt-PT" sz="3600" b="1" dirty="0">
                <a:ea typeface="+mn-lt"/>
                <a:cs typeface="+mn-lt"/>
              </a:rPr>
              <a:t> insights </a:t>
            </a:r>
            <a:r>
              <a:rPr lang="pt-PT" sz="3600" b="1" err="1">
                <a:ea typeface="+mn-lt"/>
                <a:cs typeface="+mn-lt"/>
              </a:rPr>
              <a:t>and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predictions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with</a:t>
            </a:r>
            <a:r>
              <a:rPr lang="pt-PT" sz="3600" b="1" dirty="0">
                <a:ea typeface="+mn-lt"/>
                <a:cs typeface="+mn-lt"/>
              </a:rPr>
              <a:t> minimal </a:t>
            </a:r>
            <a:r>
              <a:rPr lang="pt-PT" sz="3600" b="1" err="1">
                <a:ea typeface="+mn-lt"/>
                <a:cs typeface="+mn-lt"/>
              </a:rPr>
              <a:t>human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intervention</a:t>
            </a:r>
            <a:r>
              <a:rPr lang="pt-PT" sz="3600" b="1" dirty="0">
                <a:ea typeface="+mn-lt"/>
                <a:cs typeface="+mn-lt"/>
              </a:rPr>
              <a:t>.</a:t>
            </a:r>
            <a:endParaRPr lang="pt-PT" sz="3600" b="1" dirty="0"/>
          </a:p>
        </p:txBody>
      </p:sp>
    </p:spTree>
    <p:extLst>
      <p:ext uri="{BB962C8B-B14F-4D97-AF65-F5344CB8AC3E}">
        <p14:creationId xmlns:p14="http://schemas.microsoft.com/office/powerpoint/2010/main" val="385609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Marcador de Posição de Conteúdo 8" descr="Uma imagem com texto, esboço, desenho, clipart&#10;&#10;Descrição gerada automaticamente">
            <a:extLst>
              <a:ext uri="{FF2B5EF4-FFF2-40B4-BE49-F238E27FC236}">
                <a16:creationId xmlns:a16="http://schemas.microsoft.com/office/drawing/2014/main" id="{E63AE78F-941F-2216-D747-B882A36EEA1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1" y="1462687"/>
            <a:ext cx="11449538" cy="4246829"/>
          </a:xfrm>
          <a:prstGeom prst="rect">
            <a:avLst/>
          </a:prstGeom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66D1E1BD-898B-C063-37DF-30FB4DB8D3A3}"/>
              </a:ext>
            </a:extLst>
          </p:cNvPr>
          <p:cNvSpPr txBox="1"/>
          <p:nvPr/>
        </p:nvSpPr>
        <p:spPr>
          <a:xfrm>
            <a:off x="9520114" y="5705230"/>
            <a:ext cx="234754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dirty="0" err="1">
                <a:ea typeface="+mn-lt"/>
                <a:cs typeface="+mn-lt"/>
              </a:rPr>
              <a:t>Illustration</a:t>
            </a:r>
            <a:r>
              <a:rPr lang="pt-PT" sz="1400" dirty="0">
                <a:ea typeface="+mn-lt"/>
                <a:cs typeface="+mn-lt"/>
              </a:rPr>
              <a:t> </a:t>
            </a:r>
            <a:r>
              <a:rPr lang="pt-PT" sz="1400" dirty="0" err="1">
                <a:ea typeface="+mn-lt"/>
                <a:cs typeface="+mn-lt"/>
              </a:rPr>
              <a:t>by</a:t>
            </a:r>
            <a:r>
              <a:rPr lang="pt-PT" sz="1400" dirty="0">
                <a:ea typeface="+mn-lt"/>
                <a:cs typeface="+mn-lt"/>
              </a:rPr>
              <a:t> </a:t>
            </a:r>
            <a:r>
              <a:rPr lang="pt-PT" sz="1400" dirty="0">
                <a:ea typeface="+mn-lt"/>
                <a:cs typeface="+mn-lt"/>
                <a:hlinkClick r:id="rId4"/>
              </a:rPr>
              <a:t>@Ciaraioch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220616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5C6F313-723F-66BA-F7B9-1D94BEA4E17E}"/>
              </a:ext>
            </a:extLst>
          </p:cNvPr>
          <p:cNvSpPr/>
          <p:nvPr/>
        </p:nvSpPr>
        <p:spPr>
          <a:xfrm>
            <a:off x="7479631" y="1453815"/>
            <a:ext cx="972552" cy="421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6BAAF5-52C9-E13A-E872-059D07DD62D6}"/>
              </a:ext>
            </a:extLst>
          </p:cNvPr>
          <p:cNvSpPr/>
          <p:nvPr/>
        </p:nvSpPr>
        <p:spPr>
          <a:xfrm>
            <a:off x="8692816" y="4140868"/>
            <a:ext cx="862263" cy="33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30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8FD222-418B-8553-ABDB-C2210862927E}"/>
              </a:ext>
            </a:extLst>
          </p:cNvPr>
          <p:cNvSpPr txBox="1"/>
          <p:nvPr/>
        </p:nvSpPr>
        <p:spPr>
          <a:xfrm>
            <a:off x="1463842" y="510339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Clustering</a:t>
            </a:r>
            <a:endParaRPr lang="pt-PT" sz="2000" b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353815-E8CA-5D3C-2385-038451BFFC1B}"/>
              </a:ext>
            </a:extLst>
          </p:cNvPr>
          <p:cNvSpPr txBox="1"/>
          <p:nvPr/>
        </p:nvSpPr>
        <p:spPr>
          <a:xfrm>
            <a:off x="7048500" y="6095999"/>
            <a:ext cx="34751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Anomaly</a:t>
            </a:r>
            <a:r>
              <a:rPr lang="pt-PT" sz="2400" b="1" dirty="0"/>
              <a:t> </a:t>
            </a:r>
            <a:r>
              <a:rPr lang="pt-PT" sz="2400" b="1" dirty="0" err="1"/>
              <a:t>Detection</a:t>
            </a:r>
            <a:endParaRPr lang="pt-PT" sz="2000" b="1" dirty="0" err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572C84-82A7-1E33-8CB9-67AB51C9F2F6}"/>
              </a:ext>
            </a:extLst>
          </p:cNvPr>
          <p:cNvSpPr txBox="1"/>
          <p:nvPr/>
        </p:nvSpPr>
        <p:spPr>
          <a:xfrm>
            <a:off x="6416841" y="2897604"/>
            <a:ext cx="4106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Dimensionality</a:t>
            </a:r>
            <a:r>
              <a:rPr lang="pt-PT" sz="2400" b="1" dirty="0"/>
              <a:t> </a:t>
            </a:r>
            <a:r>
              <a:rPr lang="pt-PT" sz="2400" b="1" dirty="0" err="1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02525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093E38-D0F1-0908-F16E-E040DD0C5BB0}"/>
              </a:ext>
            </a:extLst>
          </p:cNvPr>
          <p:cNvSpPr/>
          <p:nvPr/>
        </p:nvSpPr>
        <p:spPr>
          <a:xfrm>
            <a:off x="4622131" y="1173078"/>
            <a:ext cx="17947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FADDEE-73B6-327E-C9DD-DABEBF99C46E}"/>
              </a:ext>
            </a:extLst>
          </p:cNvPr>
          <p:cNvSpPr/>
          <p:nvPr/>
        </p:nvSpPr>
        <p:spPr>
          <a:xfrm>
            <a:off x="4531894" y="4060657"/>
            <a:ext cx="197518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905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Audio</a:t>
            </a:r>
            <a:endParaRPr lang="pt-PT" sz="3000" b="1" dirty="0"/>
          </a:p>
          <a:p>
            <a:pPr algn="just"/>
            <a:endParaRPr lang="pt-PT" sz="3000" dirty="0"/>
          </a:p>
          <a:p>
            <a:pPr algn="just"/>
            <a:endParaRPr lang="pt-PT" sz="3000"/>
          </a:p>
        </p:txBody>
      </p:sp>
      <p:pic>
        <p:nvPicPr>
          <p:cNvPr id="3" name="Imagem 2" descr="Uma imagem com Gráficos, Saturação de cores, Magenta, design gráfico&#10;&#10;Descrição gerada automaticamente">
            <a:extLst>
              <a:ext uri="{FF2B5EF4-FFF2-40B4-BE49-F238E27FC236}">
                <a16:creationId xmlns:a16="http://schemas.microsoft.com/office/drawing/2014/main" id="{14CC6536-2791-8E15-0ED3-AB4C78D5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2701841"/>
            <a:ext cx="4593055" cy="2296527"/>
          </a:xfrm>
          <a:prstGeom prst="rect">
            <a:avLst/>
          </a:prstGeom>
        </p:spPr>
      </p:pic>
      <p:pic>
        <p:nvPicPr>
          <p:cNvPr id="9" name="Imagem 8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5B65E9C6-B9C0-1A3A-5319-50D52113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098" y="2172953"/>
            <a:ext cx="5249778" cy="3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1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Course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pt-PT" b="1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theoretical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foundations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Explore </a:t>
            </a:r>
            <a:r>
              <a:rPr lang="pt-PT" err="1">
                <a:ea typeface="+mn-lt"/>
                <a:cs typeface="+mn-lt"/>
              </a:rPr>
              <a:t>key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concepts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neural networks, </a:t>
            </a:r>
            <a:r>
              <a:rPr lang="pt-PT" err="1">
                <a:ea typeface="+mn-lt"/>
                <a:cs typeface="+mn-lt"/>
              </a:rPr>
              <a:t>backpropagation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marL="457200" lvl="1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Understand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mathematical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behind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 err="1"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mathematical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principles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including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dirty="0" err="1">
                <a:ea typeface="+mn-lt"/>
                <a:cs typeface="+mn-lt"/>
              </a:rPr>
              <a:t>algebra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calculus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support</a:t>
            </a:r>
            <a:r>
              <a:rPr lang="pt-PT" dirty="0">
                <a:ea typeface="+mn-lt"/>
                <a:cs typeface="+mn-lt"/>
              </a:rPr>
              <a:t> neural networks.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Implement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advanced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algorithms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using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Python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Design, </a:t>
            </a:r>
            <a:r>
              <a:rPr lang="pt-PT" dirty="0" err="1">
                <a:ea typeface="+mn-lt"/>
                <a:cs typeface="+mn-lt"/>
              </a:rPr>
              <a:t>code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optimize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libraries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PyTorch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Apply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techniques</a:t>
            </a:r>
            <a:r>
              <a:rPr lang="pt-PT" b="1" dirty="0">
                <a:ea typeface="+mn-lt"/>
                <a:cs typeface="+mn-lt"/>
              </a:rPr>
              <a:t> to real-</a:t>
            </a:r>
            <a:r>
              <a:rPr lang="pt-PT" b="1" err="1">
                <a:ea typeface="+mn-lt"/>
                <a:cs typeface="+mn-lt"/>
              </a:rPr>
              <a:t>world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problems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Solve </a:t>
            </a:r>
            <a:r>
              <a:rPr lang="pt-PT" dirty="0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challenges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domains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vision</a:t>
            </a:r>
            <a:r>
              <a:rPr lang="pt-PT" dirty="0">
                <a:ea typeface="+mn-lt"/>
                <a:cs typeface="+mn-lt"/>
              </a:rPr>
              <a:t>, natural </a:t>
            </a:r>
            <a:r>
              <a:rPr lang="pt-PT" dirty="0" err="1">
                <a:ea typeface="+mn-lt"/>
                <a:cs typeface="+mn-lt"/>
              </a:rPr>
              <a:t>language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processing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analytics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917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Images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captura de ecrã, preto e branco, quadrado&#10;&#10;Descrição gerada automaticamente">
            <a:extLst>
              <a:ext uri="{FF2B5EF4-FFF2-40B4-BE49-F238E27FC236}">
                <a16:creationId xmlns:a16="http://schemas.microsoft.com/office/drawing/2014/main" id="{2CC23119-5DEF-8F27-B085-5BDBD2C9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37" y="1714095"/>
            <a:ext cx="9705473" cy="42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Video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captura de ecrã, diagrama, file, Retângulo&#10;&#10;Descrição gerada automaticamente">
            <a:extLst>
              <a:ext uri="{FF2B5EF4-FFF2-40B4-BE49-F238E27FC236}">
                <a16:creationId xmlns:a16="http://schemas.microsoft.com/office/drawing/2014/main" id="{6512156F-84B4-D5D1-5887-5430E421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75" y="820154"/>
            <a:ext cx="5585530" cy="52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Text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texto, Tipo de letra, captura de ecrã, design&#10;&#10;Descrição gerada automaticamente">
            <a:extLst>
              <a:ext uri="{FF2B5EF4-FFF2-40B4-BE49-F238E27FC236}">
                <a16:creationId xmlns:a16="http://schemas.microsoft.com/office/drawing/2014/main" id="{32416B5B-D6B6-0C58-25BD-159EC1A0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85" y="978318"/>
            <a:ext cx="3875672" cy="3156785"/>
          </a:xfrm>
          <a:prstGeom prst="rect">
            <a:avLst/>
          </a:prstGeom>
        </p:spPr>
      </p:pic>
      <p:pic>
        <p:nvPicPr>
          <p:cNvPr id="8" name="Imagem 7" descr="Uma imagem com texto, file, diagrama, Tipo de letra&#10;&#10;Descrição gerada automaticamente">
            <a:extLst>
              <a:ext uri="{FF2B5EF4-FFF2-40B4-BE49-F238E27FC236}">
                <a16:creationId xmlns:a16="http://schemas.microsoft.com/office/drawing/2014/main" id="{EC479A98-915E-1CD2-4C8F-40A59EB7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74" y="2073442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8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err="1"/>
              <a:t>Text</a:t>
            </a:r>
            <a:endParaRPr lang="pt-PT" sz="3000"/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Multi-Modal</a:t>
            </a:r>
            <a:r>
              <a:rPr lang="pt-PT" sz="3000" b="1" dirty="0"/>
              <a:t> (</a:t>
            </a:r>
            <a:r>
              <a:rPr lang="pt-PT" sz="3000" b="1" dirty="0" err="1"/>
              <a:t>combinations</a:t>
            </a:r>
            <a:r>
              <a:rPr lang="pt-PT" sz="3000" b="1" dirty="0"/>
              <a:t> </a:t>
            </a:r>
            <a:r>
              <a:rPr lang="pt-PT" sz="3000" b="1" dirty="0" err="1"/>
              <a:t>of</a:t>
            </a:r>
            <a:r>
              <a:rPr lang="pt-PT" sz="3000" b="1" dirty="0"/>
              <a:t> </a:t>
            </a:r>
            <a:r>
              <a:rPr lang="pt-PT" sz="3000" b="1" dirty="0" err="1"/>
              <a:t>the</a:t>
            </a:r>
            <a:r>
              <a:rPr lang="pt-PT" sz="3000" b="1" dirty="0"/>
              <a:t> </a:t>
            </a:r>
            <a:r>
              <a:rPr lang="pt-PT" sz="3000" b="1" dirty="0" err="1"/>
              <a:t>above</a:t>
            </a:r>
            <a:r>
              <a:rPr lang="pt-PT" sz="3000" b="1" dirty="0"/>
              <a:t>)</a:t>
            </a:r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gato, Gatos de porte pequeno a médio, Felidae&#10;&#10;Descrição gerada automaticamente">
            <a:extLst>
              <a:ext uri="{FF2B5EF4-FFF2-40B4-BE49-F238E27FC236}">
                <a16:creationId xmlns:a16="http://schemas.microsoft.com/office/drawing/2014/main" id="{0350264C-B17C-F417-58E3-CCE7CEF6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67" t="8439" r="27796" b="7595"/>
          <a:stretch/>
        </p:blipFill>
        <p:spPr>
          <a:xfrm>
            <a:off x="4672263" y="874796"/>
            <a:ext cx="5725030" cy="42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, Gráficos, design gráfico, clipart&#10;&#10;Descrição gerada automaticamente">
            <a:extLst>
              <a:ext uri="{FF2B5EF4-FFF2-40B4-BE49-F238E27FC236}">
                <a16:creationId xmlns:a16="http://schemas.microsoft.com/office/drawing/2014/main" id="{0033A32E-3339-D50B-ED1F-6CAB3BF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37" y="1407026"/>
            <a:ext cx="7439526" cy="49563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/>
              <a:t>Spam </a:t>
            </a:r>
            <a:r>
              <a:rPr lang="pt-PT" sz="3000" b="1" err="1"/>
              <a:t>Detection</a:t>
            </a:r>
            <a:endParaRPr lang="pt-PT" sz="3000" b="1"/>
          </a:p>
        </p:txBody>
      </p:sp>
    </p:spTree>
    <p:extLst>
      <p:ext uri="{BB962C8B-B14F-4D97-AF65-F5344CB8AC3E}">
        <p14:creationId xmlns:p14="http://schemas.microsoft.com/office/powerpoint/2010/main" val="12610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Recognition</a:t>
            </a:r>
            <a:endParaRPr lang="pt-PT" sz="3000" b="1"/>
          </a:p>
        </p:txBody>
      </p:sp>
      <p:pic>
        <p:nvPicPr>
          <p:cNvPr id="9" name="Imagem 8" descr="Uma imagem com Telemóvel, pessoa, captura de ecrã, Cara humana&#10;&#10;Descrição gerada automaticamente">
            <a:extLst>
              <a:ext uri="{FF2B5EF4-FFF2-40B4-BE49-F238E27FC236}">
                <a16:creationId xmlns:a16="http://schemas.microsoft.com/office/drawing/2014/main" id="{EDFEB962-4F06-AE38-C891-AB6B951E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2" y="2274220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Robotics</a:t>
            </a:r>
            <a:endParaRPr lang="pt-PT" b="1" err="1"/>
          </a:p>
        </p:txBody>
      </p:sp>
      <p:pic>
        <p:nvPicPr>
          <p:cNvPr id="9" name="Imagem 8" descr="Uma imagem com Veículo terrestre, veículo, captura de ecrã, pessoa&#10;&#10;Descrição gerada automaticamente">
            <a:extLst>
              <a:ext uri="{FF2B5EF4-FFF2-40B4-BE49-F238E27FC236}">
                <a16:creationId xmlns:a16="http://schemas.microsoft.com/office/drawing/2014/main" id="{2BDD5696-F4D1-6A83-6B8B-C1E8EB09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2264193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Recommendation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, Website, Publicidade online&#10;&#10;Descrição gerada automaticamente">
            <a:extLst>
              <a:ext uri="{FF2B5EF4-FFF2-40B4-BE49-F238E27FC236}">
                <a16:creationId xmlns:a16="http://schemas.microsoft.com/office/drawing/2014/main" id="{DE55727E-8B7B-199C-6A03-67CF495C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" y="1937334"/>
            <a:ext cx="11254040" cy="45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Computer</a:t>
            </a:r>
            <a:r>
              <a:rPr lang="pt-PT" sz="3000" b="1" dirty="0"/>
              <a:t> </a:t>
            </a:r>
            <a:r>
              <a:rPr lang="pt-PT" sz="3000" b="1" dirty="0" err="1"/>
              <a:t>Vision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C1F6F59-0B6C-1205-10D0-5FCDDCD2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" y="2125328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Home</a:t>
            </a:r>
            <a:r>
              <a:rPr lang="pt-PT" sz="3000" b="1" dirty="0"/>
              <a:t> Virtual </a:t>
            </a:r>
            <a:r>
              <a:rPr lang="pt-PT" sz="3000" b="1" dirty="0" err="1"/>
              <a:t>Assistants</a:t>
            </a:r>
          </a:p>
        </p:txBody>
      </p:sp>
      <p:pic>
        <p:nvPicPr>
          <p:cNvPr id="3" name="Imagem 2" descr="Uma imagem com cilindro&#10;&#10;Descrição gerada automaticamente">
            <a:extLst>
              <a:ext uri="{FF2B5EF4-FFF2-40B4-BE49-F238E27FC236}">
                <a16:creationId xmlns:a16="http://schemas.microsoft.com/office/drawing/2014/main" id="{51B9F11F-1EE3-B80F-B996-190B574B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4" y="2185486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Classes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3000" b="1" dirty="0" err="1">
                <a:ea typeface="+mn-lt"/>
                <a:cs typeface="+mn-lt"/>
              </a:rPr>
              <a:t>Thursdays</a:t>
            </a:r>
            <a:r>
              <a:rPr lang="pt-PT" sz="3000" b="1" dirty="0">
                <a:ea typeface="+mn-lt"/>
                <a:cs typeface="+mn-lt"/>
              </a:rPr>
              <a:t> | 16:30 - 18:30</a:t>
            </a:r>
            <a:endParaRPr lang="pt-PT" sz="3000" dirty="0"/>
          </a:p>
          <a:p>
            <a:pPr algn="just"/>
            <a:r>
              <a:rPr lang="pt-PT" sz="3000" b="1" err="1">
                <a:ea typeface="+mn-lt"/>
                <a:cs typeface="+mn-lt"/>
              </a:rPr>
              <a:t>Fridays</a:t>
            </a:r>
            <a:r>
              <a:rPr lang="pt-PT" sz="3000" b="1" dirty="0">
                <a:ea typeface="+mn-lt"/>
                <a:cs typeface="+mn-lt"/>
              </a:rPr>
              <a:t> | 11:00 - 13:00</a:t>
            </a:r>
          </a:p>
          <a:p>
            <a:pPr algn="just"/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Theory</a:t>
            </a:r>
            <a:r>
              <a:rPr lang="pt-PT" sz="3000" b="1">
                <a:ea typeface="+mn-lt"/>
                <a:cs typeface="+mn-lt"/>
              </a:rPr>
              <a:t> Session</a:t>
            </a:r>
            <a:endParaRPr lang="pt-PT" sz="3000" dirty="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Foundations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deep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learning</a:t>
            </a:r>
            <a:endParaRPr lang="pt-PT" sz="300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endParaRPr lang="pt-PT" sz="3000" b="1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>
                <a:ea typeface="+mn-lt"/>
                <a:cs typeface="+mn-lt"/>
              </a:rPr>
              <a:t>Hands-On Session</a:t>
            </a: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dirty="0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Practical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implementation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Python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67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GitHub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SetUp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 err="1"/>
              <a:t>Lectures</a:t>
            </a:r>
            <a:r>
              <a:rPr lang="pt-PT" sz="3000" dirty="0"/>
              <a:t> </a:t>
            </a:r>
            <a:r>
              <a:rPr lang="pt-PT" sz="3000" dirty="0" err="1"/>
              <a:t>will</a:t>
            </a:r>
            <a:r>
              <a:rPr lang="pt-PT" sz="3000" dirty="0"/>
              <a:t> </a:t>
            </a:r>
            <a:r>
              <a:rPr lang="pt-PT" sz="3000" dirty="0" err="1"/>
              <a:t>be</a:t>
            </a:r>
            <a:r>
              <a:rPr lang="pt-PT" sz="3000" dirty="0"/>
              <a:t> </a:t>
            </a:r>
            <a:r>
              <a:rPr lang="pt-PT" sz="3000" dirty="0" err="1"/>
              <a:t>provided</a:t>
            </a:r>
            <a:r>
              <a:rPr lang="pt-PT" sz="3000" dirty="0"/>
              <a:t> </a:t>
            </a:r>
            <a:r>
              <a:rPr lang="pt-PT" sz="3000" dirty="0" err="1"/>
              <a:t>both</a:t>
            </a:r>
            <a:r>
              <a:rPr lang="pt-PT" sz="3000" dirty="0"/>
              <a:t> </a:t>
            </a:r>
            <a:r>
              <a:rPr lang="pt-PT" sz="3000" dirty="0" err="1"/>
              <a:t>on</a:t>
            </a:r>
            <a:r>
              <a:rPr lang="pt-PT" sz="3000" dirty="0"/>
              <a:t> GitHub </a:t>
            </a:r>
            <a:r>
              <a:rPr lang="pt-PT" sz="3000" dirty="0" err="1"/>
              <a:t>and</a:t>
            </a:r>
            <a:r>
              <a:rPr lang="pt-PT" sz="3000" dirty="0"/>
              <a:t> Moodle.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>
                <a:ea typeface="+mn-lt"/>
                <a:cs typeface="+mn-lt"/>
                <a:hlinkClick r:id="rId3"/>
              </a:rPr>
              <a:t>https://github.com/LCDA-UCP/dl_with_pytorch</a:t>
            </a:r>
          </a:p>
          <a:p>
            <a:pPr lvl="1" algn="just">
              <a:buFont typeface="Courier New" panose="020B0604020202020204" pitchFamily="34" charset="0"/>
              <a:buChar char="o"/>
            </a:pPr>
            <a:endParaRPr lang="pt-PT" sz="2600" dirty="0"/>
          </a:p>
          <a:p>
            <a:pPr algn="just"/>
            <a:r>
              <a:rPr lang="pt-PT" sz="3000" dirty="0" err="1"/>
              <a:t>You</a:t>
            </a:r>
            <a:r>
              <a:rPr lang="pt-PT" sz="3000" dirty="0"/>
              <a:t> </a:t>
            </a:r>
            <a:r>
              <a:rPr lang="pt-PT" sz="3000" dirty="0" err="1"/>
              <a:t>will</a:t>
            </a:r>
            <a:r>
              <a:rPr lang="pt-PT" sz="3000" dirty="0"/>
              <a:t> </a:t>
            </a:r>
            <a:r>
              <a:rPr lang="pt-PT" sz="3000" dirty="0" err="1"/>
              <a:t>need</a:t>
            </a:r>
            <a:r>
              <a:rPr lang="pt-PT" sz="3000" dirty="0"/>
              <a:t> to </a:t>
            </a:r>
            <a:r>
              <a:rPr lang="pt-PT" sz="3000" dirty="0" err="1"/>
              <a:t>fork</a:t>
            </a:r>
            <a:r>
              <a:rPr lang="pt-PT" sz="3000" dirty="0"/>
              <a:t> </a:t>
            </a:r>
            <a:r>
              <a:rPr lang="pt-PT" sz="3000" dirty="0" err="1"/>
              <a:t>the</a:t>
            </a:r>
            <a:r>
              <a:rPr lang="pt-PT" sz="3000" dirty="0"/>
              <a:t> </a:t>
            </a:r>
            <a:r>
              <a:rPr lang="pt-PT" sz="3000" dirty="0" err="1"/>
              <a:t>repository</a:t>
            </a:r>
            <a:r>
              <a:rPr lang="pt-PT" sz="3000" dirty="0"/>
              <a:t> </a:t>
            </a:r>
            <a:r>
              <a:rPr lang="pt-PT" sz="3000" dirty="0" err="1"/>
              <a:t>and</a:t>
            </a:r>
            <a:r>
              <a:rPr lang="pt-PT" sz="3000" dirty="0"/>
              <a:t> </a:t>
            </a:r>
            <a:r>
              <a:rPr lang="pt-PT" sz="3000" dirty="0" err="1"/>
              <a:t>then</a:t>
            </a:r>
            <a:r>
              <a:rPr lang="pt-PT" sz="3000" dirty="0"/>
              <a:t> clone </a:t>
            </a:r>
            <a:r>
              <a:rPr lang="pt-PT" sz="3000" dirty="0" err="1"/>
              <a:t>it</a:t>
            </a:r>
            <a:r>
              <a:rPr lang="pt-PT" sz="3000" dirty="0"/>
              <a:t> to </a:t>
            </a:r>
            <a:r>
              <a:rPr lang="pt-PT" sz="3000" dirty="0" err="1"/>
              <a:t>your</a:t>
            </a:r>
            <a:r>
              <a:rPr lang="pt-PT" sz="3000" dirty="0"/>
              <a:t> local </a:t>
            </a:r>
            <a:r>
              <a:rPr lang="pt-PT" sz="3000" dirty="0" err="1"/>
              <a:t>machine</a:t>
            </a:r>
            <a:r>
              <a:rPr lang="pt-PT" sz="3000" dirty="0"/>
              <a:t>.</a:t>
            </a:r>
          </a:p>
          <a:p>
            <a:pPr algn="just"/>
            <a:endParaRPr lang="pt-PT" sz="3000" dirty="0"/>
          </a:p>
          <a:p>
            <a:pPr algn="just"/>
            <a:r>
              <a:rPr lang="pt-PT" sz="3000" dirty="0"/>
              <a:t>Setup a </a:t>
            </a:r>
            <a:r>
              <a:rPr lang="pt-PT" sz="3000" dirty="0" err="1"/>
              <a:t>python</a:t>
            </a:r>
            <a:r>
              <a:rPr lang="pt-PT" sz="3000" dirty="0"/>
              <a:t>/conda </a:t>
            </a:r>
            <a:r>
              <a:rPr lang="pt-PT" sz="3000" dirty="0" err="1"/>
              <a:t>environment</a:t>
            </a:r>
            <a:r>
              <a:rPr lang="pt-PT" sz="3000" dirty="0"/>
              <a:t> </a:t>
            </a:r>
            <a:r>
              <a:rPr lang="pt-PT" sz="3000" dirty="0" err="1"/>
              <a:t>and</a:t>
            </a:r>
            <a:r>
              <a:rPr lang="pt-PT" sz="3000" dirty="0"/>
              <a:t> </a:t>
            </a:r>
            <a:r>
              <a:rPr lang="pt-PT" sz="3000" dirty="0" err="1"/>
              <a:t>install</a:t>
            </a:r>
            <a:r>
              <a:rPr lang="pt-PT" sz="3000" dirty="0"/>
              <a:t> </a:t>
            </a:r>
            <a:r>
              <a:rPr lang="pt-PT" sz="3000" dirty="0" err="1"/>
              <a:t>the</a:t>
            </a:r>
            <a:r>
              <a:rPr lang="pt-PT" sz="3000" dirty="0"/>
              <a:t> </a:t>
            </a:r>
            <a:r>
              <a:rPr lang="pt-PT" sz="3000" dirty="0" err="1"/>
              <a:t>requirements</a:t>
            </a:r>
            <a:r>
              <a:rPr lang="pt-PT" sz="3000" dirty="0"/>
              <a:t>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$ </a:t>
            </a:r>
            <a:r>
              <a:rPr lang="pt-PT" sz="2600" dirty="0" err="1"/>
              <a:t>pip</a:t>
            </a:r>
            <a:r>
              <a:rPr lang="pt-PT" sz="2600" dirty="0"/>
              <a:t> </a:t>
            </a:r>
            <a:r>
              <a:rPr lang="pt-PT" sz="2600" dirty="0" err="1"/>
              <a:t>install</a:t>
            </a:r>
            <a:r>
              <a:rPr lang="pt-PT" sz="2600" dirty="0"/>
              <a:t> –r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75531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Evaluation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sz="30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92D1ED-1D73-2880-279C-6E0BBB84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5512"/>
              </p:ext>
            </p:extLst>
          </p:nvPr>
        </p:nvGraphicFramePr>
        <p:xfrm>
          <a:off x="2021978" y="2586186"/>
          <a:ext cx="8148027" cy="253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502">
                  <a:extLst>
                    <a:ext uri="{9D8B030D-6E8A-4147-A177-3AD203B41FA5}">
                      <a16:colId xmlns:a16="http://schemas.microsoft.com/office/drawing/2014/main" val="2515348677"/>
                    </a:ext>
                  </a:extLst>
                </a:gridCol>
                <a:gridCol w="4532525">
                  <a:extLst>
                    <a:ext uri="{9D8B030D-6E8A-4147-A177-3AD203B41FA5}">
                      <a16:colId xmlns:a16="http://schemas.microsoft.com/office/drawing/2014/main" val="3796198420"/>
                    </a:ext>
                  </a:extLst>
                </a:gridCol>
              </a:tblGrid>
              <a:tr h="633580">
                <a:tc>
                  <a:txBody>
                    <a:bodyPr/>
                    <a:lstStyle/>
                    <a:p>
                      <a:endParaRPr lang="pt-P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% </a:t>
                      </a:r>
                      <a:r>
                        <a:rPr lang="pt-PT" sz="2800" err="1"/>
                        <a:t>of</a:t>
                      </a:r>
                      <a:r>
                        <a:rPr lang="pt-PT" sz="2800" dirty="0"/>
                        <a:t> Final </a:t>
                      </a:r>
                      <a:r>
                        <a:rPr lang="pt-PT" sz="2800" err="1"/>
                        <a:t>Course</a:t>
                      </a:r>
                      <a:r>
                        <a:rPr lang="pt-PT" sz="2800" dirty="0"/>
                        <a:t>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31596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11765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err="1"/>
                        <a:t>Lab</a:t>
                      </a:r>
                      <a:r>
                        <a:rPr lang="pt-PT" sz="2800" dirty="0"/>
                        <a:t> </a:t>
                      </a:r>
                      <a:r>
                        <a:rPr lang="pt-PT" sz="2800" err="1"/>
                        <a:t>Assignments</a:t>
                      </a:r>
                      <a:endParaRPr lang="pt-PT" sz="28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55439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Final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6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78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10" name="Marcador de Posição de Conteúdo 9" descr="Uma imagem com ar livre, flor, árvore, texto&#10;&#10;Descrição gerada automaticamente">
            <a:extLst>
              <a:ext uri="{FF2B5EF4-FFF2-40B4-BE49-F238E27FC236}">
                <a16:creationId xmlns:a16="http://schemas.microsoft.com/office/drawing/2014/main" id="{D08E8C1E-1AD2-7EF9-2E41-8D373590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109" y="2211624"/>
            <a:ext cx="3125835" cy="4114800"/>
          </a:xfrm>
        </p:spPr>
      </p:pic>
      <p:pic>
        <p:nvPicPr>
          <p:cNvPr id="11" name="Imagem 10" descr="Uma imagem com texto, vestuário, póster, sapatos&#10;&#10;Descrição gerada automaticamente">
            <a:extLst>
              <a:ext uri="{FF2B5EF4-FFF2-40B4-BE49-F238E27FC236}">
                <a16:creationId xmlns:a16="http://schemas.microsoft.com/office/drawing/2014/main" id="{695BDACC-D2F9-66BC-3748-DFC2B76F0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34" y="2215978"/>
            <a:ext cx="3221888" cy="4114800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095838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Both </a:t>
            </a:r>
            <a:r>
              <a:rPr lang="pt-PT" sz="3000" err="1"/>
              <a:t>books</a:t>
            </a:r>
            <a:r>
              <a:rPr lang="pt-PT" sz="3000" dirty="0"/>
              <a:t> are </a:t>
            </a:r>
            <a:r>
              <a:rPr lang="pt-PT" sz="3000" err="1"/>
              <a:t>available</a:t>
            </a:r>
            <a:r>
              <a:rPr lang="pt-PT" sz="3000" dirty="0"/>
              <a:t> online for free!</a:t>
            </a:r>
          </a:p>
        </p:txBody>
      </p:sp>
    </p:spTree>
    <p:extLst>
      <p:ext uri="{BB962C8B-B14F-4D97-AF65-F5344CB8AC3E}">
        <p14:creationId xmlns:p14="http://schemas.microsoft.com/office/powerpoint/2010/main" val="9924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Contact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For </a:t>
            </a:r>
            <a:r>
              <a:rPr lang="pt-PT" sz="3000" dirty="0" err="1"/>
              <a:t>all</a:t>
            </a:r>
            <a:r>
              <a:rPr lang="pt-PT" sz="3000" dirty="0"/>
              <a:t> </a:t>
            </a:r>
            <a:r>
              <a:rPr lang="pt-PT" sz="3000" dirty="0" err="1"/>
              <a:t>course-related</a:t>
            </a:r>
            <a:r>
              <a:rPr lang="pt-PT" sz="3000" dirty="0"/>
              <a:t> </a:t>
            </a:r>
            <a:r>
              <a:rPr lang="pt-PT" sz="3000" dirty="0" err="1"/>
              <a:t>matters</a:t>
            </a:r>
            <a:r>
              <a:rPr lang="pt-PT" sz="3000" dirty="0"/>
              <a:t> </a:t>
            </a:r>
            <a:r>
              <a:rPr lang="pt-PT" sz="3000" dirty="0" err="1"/>
              <a:t>you</a:t>
            </a:r>
            <a:r>
              <a:rPr lang="pt-PT" sz="3000" dirty="0"/>
              <a:t> can </a:t>
            </a:r>
            <a:r>
              <a:rPr lang="pt-PT" sz="3000" dirty="0" err="1"/>
              <a:t>contact</a:t>
            </a:r>
            <a:r>
              <a:rPr lang="pt-PT" sz="3000" dirty="0"/>
              <a:t> me:</a:t>
            </a:r>
          </a:p>
          <a:p>
            <a:pPr algn="just"/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joacorreia@ucp.pt</a:t>
            </a:r>
          </a:p>
          <a:p>
            <a:pPr marL="457200" lvl="1" indent="0" algn="just">
              <a:buNone/>
            </a:pPr>
            <a:r>
              <a:rPr lang="pt-PT" sz="2600" dirty="0"/>
              <a:t>OR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jfscorreia95@gmail.com</a:t>
            </a:r>
          </a:p>
        </p:txBody>
      </p:sp>
    </p:spTree>
    <p:extLst>
      <p:ext uri="{BB962C8B-B14F-4D97-AF65-F5344CB8AC3E}">
        <p14:creationId xmlns:p14="http://schemas.microsoft.com/office/powerpoint/2010/main" val="212352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381055" y="1321329"/>
            <a:ext cx="736110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>
                <a:ea typeface="+mn-lt"/>
                <a:cs typeface="+mn-lt"/>
              </a:rPr>
              <a:t>Artificial </a:t>
            </a:r>
            <a:r>
              <a:rPr lang="pt-PT" sz="3000" b="1" err="1">
                <a:ea typeface="+mn-lt"/>
                <a:cs typeface="+mn-lt"/>
              </a:rPr>
              <a:t>Intelligence</a:t>
            </a:r>
            <a:r>
              <a:rPr lang="pt-PT" sz="3000" b="1" dirty="0">
                <a:ea typeface="+mn-lt"/>
                <a:cs typeface="+mn-lt"/>
              </a:rPr>
              <a:t> (AI):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broadest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field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focusing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creating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machines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capable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performing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typically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require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intelligence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Machine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(ML):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branch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AI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enables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systems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improve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experience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without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explicit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programming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Deep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(DL):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specialized</a:t>
            </a:r>
            <a:r>
              <a:rPr lang="pt-PT" sz="3000" dirty="0">
                <a:ea typeface="+mn-lt"/>
                <a:cs typeface="+mn-lt"/>
              </a:rPr>
              <a:t> ML </a:t>
            </a:r>
            <a:r>
              <a:rPr lang="pt-PT" sz="3000" dirty="0" err="1">
                <a:ea typeface="+mn-lt"/>
                <a:cs typeface="+mn-lt"/>
              </a:rPr>
              <a:t>technique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using</a:t>
            </a:r>
            <a:r>
              <a:rPr lang="pt-PT" sz="3000" dirty="0">
                <a:ea typeface="+mn-lt"/>
                <a:cs typeface="+mn-lt"/>
              </a:rPr>
              <a:t> neural networks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complex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patterns</a:t>
            </a:r>
            <a:r>
              <a:rPr lang="pt-PT" sz="3000" dirty="0">
                <a:ea typeface="+mn-lt"/>
                <a:cs typeface="+mn-lt"/>
              </a:rPr>
              <a:t> in data.</a:t>
            </a:r>
            <a:endParaRPr lang="pt-PT" sz="3000" dirty="0"/>
          </a:p>
          <a:p>
            <a:pPr marL="0" indent="0" algn="just">
              <a:buNone/>
            </a:pPr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endParaRPr lang="pt-PT" sz="2600" dirty="0"/>
          </a:p>
        </p:txBody>
      </p:sp>
      <p:pic>
        <p:nvPicPr>
          <p:cNvPr id="3" name="Imagem 2" descr="Uma imagem com texto, círculo, logótipo, Gráficos&#10;&#10;Descrição gerada automaticamente">
            <a:extLst>
              <a:ext uri="{FF2B5EF4-FFF2-40B4-BE49-F238E27FC236}">
                <a16:creationId xmlns:a16="http://schemas.microsoft.com/office/drawing/2014/main" id="{62D68BAC-40A0-6BBB-E0D3-744C8966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32" t="2234" r="17229" b="243"/>
          <a:stretch/>
        </p:blipFill>
        <p:spPr>
          <a:xfrm>
            <a:off x="7740173" y="1664191"/>
            <a:ext cx="4224417" cy="43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pt-PT" sz="3000" b="1" dirty="0" err="1"/>
              <a:t>Big</a:t>
            </a:r>
            <a:r>
              <a:rPr lang="pt-PT" sz="3000" b="1" dirty="0"/>
              <a:t> Data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err="1"/>
              <a:t>Larger</a:t>
            </a:r>
            <a:r>
              <a:rPr lang="pt-PT" sz="2600" dirty="0"/>
              <a:t> </a:t>
            </a:r>
            <a:r>
              <a:rPr lang="pt-PT" sz="2600" err="1"/>
              <a:t>Datasets</a:t>
            </a:r>
            <a:endParaRPr lang="pt-PT" sz="2600" dirty="0" err="1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Easier</a:t>
            </a:r>
            <a:r>
              <a:rPr lang="pt-PT" sz="2600" dirty="0"/>
              <a:t> </a:t>
            </a:r>
            <a:r>
              <a:rPr lang="pt-PT" sz="2600" dirty="0" err="1"/>
              <a:t>Collection</a:t>
            </a:r>
            <a:r>
              <a:rPr lang="pt-PT" sz="2600" dirty="0"/>
              <a:t> </a:t>
            </a:r>
            <a:r>
              <a:rPr lang="pt-PT" sz="2600" dirty="0" err="1"/>
              <a:t>and</a:t>
            </a:r>
            <a:r>
              <a:rPr lang="pt-PT" sz="2600" dirty="0"/>
              <a:t> </a:t>
            </a:r>
            <a:r>
              <a:rPr lang="pt-PT" sz="2600" dirty="0" err="1"/>
              <a:t>Storage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Hardware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Graphics</a:t>
            </a:r>
            <a:r>
              <a:rPr lang="pt-PT" sz="2600" dirty="0"/>
              <a:t> </a:t>
            </a:r>
            <a:r>
              <a:rPr lang="pt-PT" sz="2600" dirty="0" err="1"/>
              <a:t>Processing</a:t>
            </a:r>
            <a:r>
              <a:rPr lang="pt-PT" sz="2600" dirty="0"/>
              <a:t> </a:t>
            </a:r>
            <a:r>
              <a:rPr lang="pt-PT" sz="2600" dirty="0" err="1"/>
              <a:t>Units</a:t>
            </a:r>
            <a:r>
              <a:rPr lang="pt-PT" sz="2600" dirty="0"/>
              <a:t> (</a:t>
            </a:r>
            <a:r>
              <a:rPr lang="pt-PT" sz="2600" dirty="0" err="1"/>
              <a:t>GPUs</a:t>
            </a:r>
            <a:r>
              <a:rPr lang="pt-PT" sz="2600" dirty="0"/>
              <a:t>)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Massively</a:t>
            </a:r>
            <a:r>
              <a:rPr lang="pt-PT" sz="2600" dirty="0"/>
              <a:t> </a:t>
            </a:r>
            <a:r>
              <a:rPr lang="pt-PT" sz="2600" dirty="0" err="1"/>
              <a:t>Parallelizable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Software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Improved</a:t>
            </a:r>
            <a:r>
              <a:rPr lang="pt-PT" sz="2600" dirty="0"/>
              <a:t> </a:t>
            </a:r>
            <a:r>
              <a:rPr lang="pt-PT" sz="2600" dirty="0" err="1"/>
              <a:t>Techniques</a:t>
            </a:r>
            <a:endParaRPr lang="pt-PT" sz="2600" dirty="0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/>
              <a:t>New </a:t>
            </a:r>
            <a:r>
              <a:rPr lang="pt-PT" sz="2600" dirty="0" err="1"/>
              <a:t>Models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Toolboxes</a:t>
            </a:r>
            <a:endParaRPr lang="pt-PT" sz="2600" dirty="0"/>
          </a:p>
        </p:txBody>
      </p:sp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B635CD6-7BD1-8E55-6388-8E4F17E2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56" y="449179"/>
            <a:ext cx="874006" cy="874006"/>
          </a:xfrm>
          <a:prstGeom prst="rect">
            <a:avLst/>
          </a:prstGeom>
        </p:spPr>
      </p:pic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B9C57447-94FD-5641-19C3-C241F995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23" y="492788"/>
            <a:ext cx="837282" cy="828101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1E693756-64AD-ED98-275F-2E71B7B55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97" y="1832086"/>
            <a:ext cx="874005" cy="87400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5F7698-07B4-3A09-C16B-F0F247585139}"/>
              </a:ext>
            </a:extLst>
          </p:cNvPr>
          <p:cNvSpPr txBox="1"/>
          <p:nvPr/>
        </p:nvSpPr>
        <p:spPr>
          <a:xfrm>
            <a:off x="5887379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Sensor Data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09723-3E1B-DCDC-4232-2EC35F8BB581}"/>
              </a:ext>
            </a:extLst>
          </p:cNvPr>
          <p:cNvSpPr txBox="1"/>
          <p:nvPr/>
        </p:nvSpPr>
        <p:spPr>
          <a:xfrm>
            <a:off x="7227764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Documents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9B209D-59BA-9A33-3672-9F929CB3637A}"/>
              </a:ext>
            </a:extLst>
          </p:cNvPr>
          <p:cNvSpPr txBox="1"/>
          <p:nvPr/>
        </p:nvSpPr>
        <p:spPr>
          <a:xfrm>
            <a:off x="5887379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Social Media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0E8208-D69D-A65C-5329-AF9BCCF7F59C}"/>
              </a:ext>
            </a:extLst>
          </p:cNvPr>
          <p:cNvSpPr txBox="1"/>
          <p:nvPr/>
        </p:nvSpPr>
        <p:spPr>
          <a:xfrm>
            <a:off x="7227764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Public</a:t>
            </a:r>
            <a:r>
              <a:rPr lang="pt-PT" sz="1600" dirty="0"/>
              <a:t> Web</a:t>
            </a:r>
          </a:p>
        </p:txBody>
      </p:sp>
      <p:pic>
        <p:nvPicPr>
          <p:cNvPr id="16" name="Imagem 1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13EF91F-5F33-CACD-D215-7BF609905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994" y="1832085"/>
            <a:ext cx="818921" cy="782199"/>
          </a:xfrm>
          <a:prstGeom prst="rect">
            <a:avLst/>
          </a:prstGeom>
        </p:spPr>
      </p:pic>
      <p:pic>
        <p:nvPicPr>
          <p:cNvPr id="17" name="Imagem 1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119F03F-7BE3-DD92-A873-23F94066F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019" y="3325403"/>
            <a:ext cx="1039259" cy="1075982"/>
          </a:xfrm>
          <a:prstGeom prst="rect">
            <a:avLst/>
          </a:prstGeom>
        </p:spPr>
      </p:pic>
      <p:pic>
        <p:nvPicPr>
          <p:cNvPr id="18" name="Imagem 1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679EF640-22D3-BD26-7BD8-DFBC4A8AC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594" y="3297860"/>
            <a:ext cx="1075982" cy="1103524"/>
          </a:xfrm>
          <a:prstGeom prst="rect">
            <a:avLst/>
          </a:prstGeom>
        </p:spPr>
      </p:pic>
      <p:pic>
        <p:nvPicPr>
          <p:cNvPr id="19" name="Imagem 1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15D3FA8-07C0-1337-E00F-EB806A216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942" y="4610101"/>
            <a:ext cx="1006643" cy="1026695"/>
          </a:xfrm>
          <a:prstGeom prst="rect">
            <a:avLst/>
          </a:prstGeom>
        </p:spPr>
      </p:pic>
      <p:pic>
        <p:nvPicPr>
          <p:cNvPr id="20" name="Imagem 19" descr="Uma imagem com Gráficos, Tipo de letra, logótipo, design gráfico&#10;&#10;Descrição gerada automaticamente">
            <a:extLst>
              <a:ext uri="{FF2B5EF4-FFF2-40B4-BE49-F238E27FC236}">
                <a16:creationId xmlns:a16="http://schemas.microsoft.com/office/drawing/2014/main" id="{8DF50909-5BB7-11B5-B1A7-A313072DA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811" y="5558589"/>
            <a:ext cx="2179721" cy="1054769"/>
          </a:xfrm>
          <a:prstGeom prst="rect">
            <a:avLst/>
          </a:prstGeom>
        </p:spPr>
      </p:pic>
      <p:pic>
        <p:nvPicPr>
          <p:cNvPr id="21" name="Imagem 20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6F3F844A-A49D-16DD-220A-92B5485299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1776" y="4607844"/>
            <a:ext cx="1473869" cy="10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Timeline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1DC65B54-F8C2-B703-0FA5-C97E4FC1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17" b="3870"/>
          <a:stretch/>
        </p:blipFill>
        <p:spPr>
          <a:xfrm>
            <a:off x="501316" y="1406093"/>
            <a:ext cx="10637920" cy="40441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4F8C08-BA2B-905A-94F8-B9C894F40A94}"/>
              </a:ext>
            </a:extLst>
          </p:cNvPr>
          <p:cNvSpPr txBox="1"/>
          <p:nvPr/>
        </p:nvSpPr>
        <p:spPr>
          <a:xfrm>
            <a:off x="501316" y="5614736"/>
            <a:ext cx="10633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https://www.algotive.ai/blog/machine-learning-what-is-ml-and-how-does-it-work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51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1" baseType="lpstr">
      <vt:lpstr>Tema do Office</vt:lpstr>
      <vt:lpstr>Apresentação do PowerPoint</vt:lpstr>
      <vt:lpstr>Course Objectives</vt:lpstr>
      <vt:lpstr>Classes</vt:lpstr>
      <vt:lpstr>Evaluation</vt:lpstr>
      <vt:lpstr>Resources</vt:lpstr>
      <vt:lpstr>Contact</vt:lpstr>
      <vt:lpstr>Deep Learning</vt:lpstr>
      <vt:lpstr>Deep Learning: Why now?</vt:lpstr>
      <vt:lpstr>Deep Learning: Timeline</vt:lpstr>
      <vt:lpstr>Deep Learning: The Last Decade</vt:lpstr>
      <vt:lpstr>Why Deep Learning over Machine Learning?</vt:lpstr>
      <vt:lpstr>Why Deep Learning over Machine Learning?</vt:lpstr>
      <vt:lpstr>Machine Learning Recap</vt:lpstr>
      <vt:lpstr>Unsupervised vs Supervised Learning</vt:lpstr>
      <vt:lpstr>Types of Unsupervised Learning Tasks</vt:lpstr>
      <vt:lpstr>Types of Unsupervised Learning Tasks</vt:lpstr>
      <vt:lpstr>Types of Supervised Learning</vt:lpstr>
      <vt:lpstr>Types of Supervised Learning</vt:lpstr>
      <vt:lpstr>Data Types</vt:lpstr>
      <vt:lpstr>Data Types</vt:lpstr>
      <vt:lpstr>Data Types</vt:lpstr>
      <vt:lpstr>Data Types</vt:lpstr>
      <vt:lpstr>Data Types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  <vt:lpstr>GitHub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538</cp:revision>
  <dcterms:created xsi:type="dcterms:W3CDTF">2024-08-30T11:40:18Z</dcterms:created>
  <dcterms:modified xsi:type="dcterms:W3CDTF">2024-09-19T15:59:03Z</dcterms:modified>
</cp:coreProperties>
</file>